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2"/>
  </p:notesMasterIdLst>
  <p:sldIdLst>
    <p:sldId id="256" r:id="rId2"/>
    <p:sldId id="274" r:id="rId3"/>
    <p:sldId id="260" r:id="rId4"/>
    <p:sldId id="27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  <p:sldId id="258" r:id="rId19"/>
    <p:sldId id="259" r:id="rId20"/>
    <p:sldId id="273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9" autoAdjust="0"/>
    <p:restoredTop sz="94660"/>
  </p:normalViewPr>
  <p:slideViewPr>
    <p:cSldViewPr>
      <p:cViewPr varScale="1">
        <p:scale>
          <a:sx n="88" d="100"/>
          <a:sy n="88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C4C0D-A5EE-44C0-99A3-EA1FF25471B9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7D3E6-A7F4-4381-8A76-F34C05DC96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314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D3E6-A7F4-4381-8A76-F34C05DC9623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433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682F-D3A1-45EB-BCCE-4126BFD733C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0585-622E-443D-BE1E-2587A43DE439}" type="slidenum">
              <a:rPr lang="th-TH" smtClean="0"/>
              <a:t>‹#›</a:t>
            </a:fld>
            <a:endParaRPr lang="th-TH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682F-D3A1-45EB-BCCE-4126BFD733C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0585-622E-443D-BE1E-2587A43DE43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682F-D3A1-45EB-BCCE-4126BFD733C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0585-622E-443D-BE1E-2587A43DE43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682F-D3A1-45EB-BCCE-4126BFD733C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0585-622E-443D-BE1E-2587A43DE43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682F-D3A1-45EB-BCCE-4126BFD733C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320585-622E-443D-BE1E-2587A43DE439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682F-D3A1-45EB-BCCE-4126BFD733C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0585-622E-443D-BE1E-2587A43DE43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682F-D3A1-45EB-BCCE-4126BFD733C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0585-622E-443D-BE1E-2587A43DE43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682F-D3A1-45EB-BCCE-4126BFD733C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0585-622E-443D-BE1E-2587A43DE43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682F-D3A1-45EB-BCCE-4126BFD733C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0585-622E-443D-BE1E-2587A43DE43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682F-D3A1-45EB-BCCE-4126BFD733C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0585-622E-443D-BE1E-2587A43DE43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h-TH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คลิกไอคอนเพื่อเพิ่มรูปภาพ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682F-D3A1-45EB-BCCE-4126BFD733C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0585-622E-443D-BE1E-2587A43DE43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26682F-D3A1-45EB-BCCE-4126BFD733C1}" type="datetimeFigureOut">
              <a:rPr lang="th-TH" smtClean="0"/>
              <a:t>01/02/61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320585-622E-443D-BE1E-2587A43DE439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meraldinsight.com/log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09600" y="1219201"/>
            <a:ext cx="8153400" cy="761999"/>
          </a:xfr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txBody>
          <a:bodyPr anchor="ctr">
            <a:no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การใช้งานฐานข้อมูล 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Emerald Insight</a:t>
            </a:r>
            <a:endParaRPr lang="th-TH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905000"/>
          </a:xfrm>
          <a:gradFill flip="none" rotWithShape="1"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ctr">
            <a:no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 </a:t>
            </a:r>
            <a:r>
              <a:rPr lang="th-TH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จิรวัฒน์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พรหมพร </a:t>
            </a:r>
          </a:p>
          <a:p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แผนกสนับสนุนฝ่ายทรัพยากร</a:t>
            </a:r>
          </a:p>
          <a:p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อิเล็กทรอนิกส์ทางการศึกษา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บริษัท </a:t>
            </a:r>
            <a:r>
              <a:rPr lang="th-TH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บุ๊ค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โปรโมชั่น </a:t>
            </a:r>
            <a:r>
              <a:rPr lang="th-TH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แอนด์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เซอร์วิส จำกัด 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2514" y="228600"/>
            <a:ext cx="3486572" cy="723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328" y="5715000"/>
            <a:ext cx="8077200" cy="430887"/>
          </a:xfrm>
          <a:prstGeom prst="rect">
            <a:avLst/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โครงการพัฒนาเครือข่ายระบบห้องสมุดในประเทศไทย (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ThaiLIS</a:t>
            </a:r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6457890"/>
            <a:ext cx="2362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ปรับปรุงครั้งล่าสุด </a:t>
            </a:r>
            <a:r>
              <a:rPr lang="en-US" sz="1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9-1-2561</a:t>
            </a:r>
            <a:endParaRPr lang="en-US" sz="18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600" y="5715000"/>
            <a:ext cx="8229600" cy="1000216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 anchor="ctr"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เลือกแสดงเนื้อหาตามฉบับที่ของวารสาร เช่นวารสารฉบับปัจจุบัน คลิกที่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Issue 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เป็นต้น</a:t>
            </a:r>
            <a:endParaRPr lang="en-US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หรือคลิกที่ตัวเลขตามลำดับของฉบับที่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(issue) 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และปีที่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(Volume) 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ต้องการ</a:t>
            </a:r>
            <a:endParaRPr lang="th-TH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657600" y="152400"/>
            <a:ext cx="5188857" cy="62861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vert="horz" anchor="ctr">
            <a:normAutofit fontScale="85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รายละเอียดข้อมูลเกี่ยวกับวารสาร</a:t>
            </a:r>
          </a:p>
        </p:txBody>
      </p:sp>
      <p:pic>
        <p:nvPicPr>
          <p:cNvPr id="6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011" y="19019"/>
            <a:ext cx="3486572" cy="72396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4" y="807177"/>
            <a:ext cx="7631745" cy="4869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4191000" y="156127"/>
            <a:ext cx="4724400" cy="62861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vert="horz" anchor="ctr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สารบัญ</a:t>
            </a:r>
            <a:r>
              <a:rPr lang="th-TH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วารสาร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(Table of Content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648" y="22746"/>
            <a:ext cx="3486572" cy="723962"/>
          </a:xfrm>
          <a:prstGeom prst="rect">
            <a:avLst/>
          </a:prstGeom>
        </p:spPr>
      </p:pic>
      <p:pic>
        <p:nvPicPr>
          <p:cNvPr id="2" name="Snagit_PPT8A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4194"/>
            <a:ext cx="8686800" cy="5924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ผลลัพธ์การสืบค้น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(Search Results)</a:t>
            </a:r>
            <a:endParaRPr lang="th-TH" sz="28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648" y="22746"/>
            <a:ext cx="3486572" cy="723962"/>
          </a:xfrm>
          <a:prstGeom prst="rect">
            <a:avLst/>
          </a:prstGeom>
        </p:spPr>
      </p:pic>
      <p:pic>
        <p:nvPicPr>
          <p:cNvPr id="3" name="Snagit_PPT96A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54701"/>
            <a:ext cx="7772400" cy="5288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4038600" y="156127"/>
            <a:ext cx="4648200" cy="62861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vert="horz" anchor="ctr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ผลสืบค้น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(Search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Results) 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648" y="22746"/>
            <a:ext cx="3486572" cy="723962"/>
          </a:xfrm>
          <a:prstGeom prst="rect">
            <a:avLst/>
          </a:prstGeom>
        </p:spPr>
      </p:pic>
      <p:sp>
        <p:nvSpPr>
          <p:cNvPr id="7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 anchor="ctr">
            <a:normAutofit/>
          </a:bodyPr>
          <a:lstStyle/>
          <a:p>
            <a:pPr lvl="0">
              <a:buNone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แสดงการจัดเรียงผลลัพธ์ โดยค่ากำหนดการจัดเรียงตั้งไว้เป็น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Relevance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หรือ เรียงตามความเกี่ยวเนื่องของ</a:t>
            </a:r>
            <a:r>
              <a:rPr lang="th-TH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คีย์เวริด์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None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แสดงสัญลักษณ์สิทธิการเข้าดูเอกสาร เช่น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access 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คือสามารถเข้าดู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text 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 เป็นต้น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None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คลิกที่ช่องสี่เหลี่ยมหน้ารายการที่ต้องการ เพื่อจัดการกับรายการที่เลือกเหล่านั้น เช่น ส่งอีเมล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(Email)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หรือ ดาวน์โหลดข้อมูลบรรณานุกรม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(Download Citation)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ไปยังโปรแกรม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Endnote 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เป็นต้น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None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คลิกที่ชื่อเรื่อง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(Title)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หรือ บทคัดย่อ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(Abstract) 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หรือ เอกสาร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text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เพื่ออ่านในส่วนต่างๆของบทความ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None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การกรอง หรือ จำกัด ผลการสืบค้น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(Refine Search) 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เช่น จำกัดให้แสดงรายการเฉพาะหัวเรื่อง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(Subject) 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ที่ต้องการ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6385447" y="70417"/>
            <a:ext cx="2590800" cy="62861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vert="horz" anchor="ctr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หน้าแสดงรายการ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648" y="22746"/>
            <a:ext cx="3486572" cy="723962"/>
          </a:xfrm>
          <a:prstGeom prst="rect">
            <a:avLst/>
          </a:prstGeom>
        </p:spPr>
      </p:pic>
      <p:pic>
        <p:nvPicPr>
          <p:cNvPr id="11" name="Snagit_PPT3D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823847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600" y="762000"/>
            <a:ext cx="8747647" cy="685800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 anchor="ctr">
            <a:normAutofit fontScale="92500" lnSpcReduction="10000"/>
          </a:bodyPr>
          <a:lstStyle/>
          <a:p>
            <a:pPr>
              <a:buNone/>
            </a:pPr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 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text </a:t>
            </a:r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รูปแบบ 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HTML </a:t>
            </a:r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ซึ่งสามารถเลือกข้ามไปดูในส่วนต่างๆของบทความได้ทันที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6385447" y="70417"/>
            <a:ext cx="2590800" cy="62861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vert="horz" anchor="ctr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เอกสารฉบับเต็ม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648" y="22746"/>
            <a:ext cx="3486572" cy="72396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0764"/>
            <a:ext cx="81534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600" y="746708"/>
            <a:ext cx="8610600" cy="1234492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 anchor="ctr">
            <a:normAutofit/>
          </a:bodyPr>
          <a:lstStyle/>
          <a:p>
            <a:pPr marL="13716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text 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รูปแบบ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PDF 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โดยแสดงชื่อ สถาบันที่เป็นผู้บอกรับ หรือ ได้สิทธิในการดาวน์โหลด รวมถึงเวลา และวันที่ที่ดาวน์โหลดบทความ กำกับเอาไว้</a:t>
            </a:r>
            <a:endParaRPr lang="th-TH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22" y="1981200"/>
            <a:ext cx="5913755" cy="5033328"/>
          </a:xfrm>
          <a:prstGeom prst="rect">
            <a:avLst/>
          </a:prstGeom>
        </p:spPr>
      </p:pic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5943600" y="70417"/>
            <a:ext cx="3032647" cy="62861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vert="horz" anchor="ctr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เอกสารฉบับเต็ม (ต่อ)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รูปภาพ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3648" y="22746"/>
            <a:ext cx="3486572" cy="7239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9496" y="1091641"/>
            <a:ext cx="8347364" cy="670930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th-TH" sz="28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การเปิดบัญชีผู้ใช้ส่วนตัว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(Creating an Account)</a:t>
            </a:r>
            <a:endParaRPr lang="th-TH" sz="28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496" y="2068193"/>
            <a:ext cx="8347364" cy="3477875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ประโยชน์ที่ได้รับจากการสร้างบัญชีผู้ใช้ส่วนตัว</a:t>
            </a:r>
          </a:p>
          <a:p>
            <a:pPr lvl="0"/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</a:t>
            </a:r>
            <a:r>
              <a:rPr lang="th-TH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จัดการการใช้งาน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Emerald </a:t>
            </a:r>
            <a:r>
              <a:rPr lang="th-TH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นอกเครือข่ายอินเตอร์ของ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สถาบัน</a:t>
            </a:r>
          </a:p>
          <a:p>
            <a:pPr lvl="0"/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สามารถจัดเก็บรายการบทความที่ใช้บ่อยหรือรายการที่สำคัญ</a:t>
            </a:r>
          </a:p>
          <a:p>
            <a:pPr lvl="0"/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สามารถจัดการการรับข่าวสารล่าสุดในหัวเรื่องที่ต้องการผ่ายทางการแจ้งเตือนทางอีเมล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648" y="22746"/>
            <a:ext cx="3486572" cy="7239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22290" y="106946"/>
            <a:ext cx="3352800" cy="639762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การสร้างบัญชีผู้ใช้ใหม่</a:t>
            </a:r>
            <a:endParaRPr lang="th-TH" sz="24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600" y="1163785"/>
            <a:ext cx="8458200" cy="421991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คลิกที่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Register 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ที่หน้าโฮมเพจ หรือที่  </a:t>
            </a:r>
            <a:r>
              <a:rPr lang="en-US" sz="2000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www.emeraldinsight.com/login</a:t>
            </a:r>
            <a:endParaRPr lang="th-TH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146473"/>
            <a:ext cx="5486400" cy="1938992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กรอก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ข้อมูลรายละเอียดของตนเองให้สมบูรณ์ โดยเฉพาะช่องรายการที่มีสัญลักษณ์ดอกจันทร์สีแดง </a:t>
            </a:r>
            <a:endParaRPr lang="en-US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ห้ามละหรือข้ามไป และคลิกที่ปุ่ม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เมื่อกรอกข้อมูลครบถ้วนสมบูรณ์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</a:t>
            </a:r>
            <a:endParaRPr lang="th-TH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รูปภาพ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3648" y="22746"/>
            <a:ext cx="3486572" cy="72396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990" y="1656312"/>
            <a:ext cx="6988810" cy="49720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5000" y="2201143"/>
            <a:ext cx="3167380" cy="46005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1525" y="621991"/>
            <a:ext cx="8610600" cy="886086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 anchor="ctr">
            <a:normAutofit/>
          </a:bodyPr>
          <a:lstStyle/>
          <a:p>
            <a:pPr lvl="0"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เปิดอีเมลที่ได้ลงทะเบียนไว้ ซึ่งจะได้รับอีเมลที่ส่งมาจาก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Emerald 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โดยคลิกที่ลิงค์ ที่ได้รับในอี</a:t>
            </a:r>
            <a:r>
              <a:rPr lang="th-TH" sz="2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เมล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เพื่อทำการเปิดใช้บัญชีนี้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(Activate an account)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2911517"/>
            <a:ext cx="8374925" cy="40011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การส่งชื่อเข้าใช้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(Log in) 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สำหรับผู้ที่มีบัญชีผู้ใช้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</a:t>
            </a:r>
            <a:endParaRPr lang="th-TH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3340961"/>
            <a:ext cx="8374925" cy="40011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คลิกที่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Login 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ที่หน้า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โฮมเพจ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457199" y="4310668"/>
            <a:ext cx="8374925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พิมพ์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Username 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Password 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และคลิกที่ปุ่ม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endParaRPr lang="th-TH" dirty="0"/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341796"/>
            <a:ext cx="5731510" cy="1533525"/>
          </a:xfrm>
          <a:prstGeom prst="rect">
            <a:avLst/>
          </a:prstGeom>
        </p:spPr>
      </p:pic>
      <p:sp>
        <p:nvSpPr>
          <p:cNvPr id="12" name="ชื่อเรื่อง 1"/>
          <p:cNvSpPr>
            <a:spLocks noGrp="1"/>
          </p:cNvSpPr>
          <p:nvPr>
            <p:ph type="title"/>
          </p:nvPr>
        </p:nvSpPr>
        <p:spPr>
          <a:xfrm>
            <a:off x="5622290" y="106946"/>
            <a:ext cx="3352800" cy="639762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การสร้างบัญชีผู้ใช้ใหม่</a:t>
            </a:r>
            <a:endParaRPr lang="th-TH" sz="24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รูปภาพ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3648" y="22746"/>
            <a:ext cx="3486572" cy="72396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8207" y="3777267"/>
            <a:ext cx="5731510" cy="49720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7125" y="4740112"/>
            <a:ext cx="5273675" cy="2085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752600"/>
            <a:ext cx="8229600" cy="40386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216" lvl="1" indent="0">
              <a:buNone/>
            </a:pPr>
            <a:r>
              <a:rPr lang="en-GB" altLang="en-US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Emerald </a:t>
            </a:r>
            <a:r>
              <a:rPr lang="en-GB" altLang="en-US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Manag</a:t>
            </a:r>
            <a:r>
              <a:rPr lang="en-US" altLang="en-US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altLang="en-US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ment</a:t>
            </a:r>
            <a:r>
              <a:rPr lang="en-GB" altLang="en-US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ประกอบด้วยวารสารจำนวน </a:t>
            </a:r>
            <a:r>
              <a:rPr lang="en-US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92 </a:t>
            </a:r>
            <a:r>
              <a:rPr lang="th-TH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รายชื่อ ใน </a:t>
            </a:r>
            <a:r>
              <a:rPr lang="en-US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สาขาวิชา คือ </a:t>
            </a:r>
            <a:r>
              <a:rPr lang="en-GB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h-TH" altLang="en-US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การบัญชี การเงินและเศรษฐศาสตร์ (</a:t>
            </a:r>
            <a:r>
              <a:rPr lang="en-GB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Accounting Finance &amp; Economics)</a:t>
            </a:r>
            <a:r>
              <a:rPr lang="th-TH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จำนวน </a:t>
            </a:r>
            <a:r>
              <a:rPr lang="en-US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39 </a:t>
            </a:r>
            <a:r>
              <a:rPr lang="th-TH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รายชื่อ</a:t>
            </a:r>
            <a:endParaRPr lang="en-GB" altLang="en-US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การจัดการธุรกิจ และ กลยุทธ์ </a:t>
            </a:r>
            <a:r>
              <a:rPr lang="en-GB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(Business Management &amp; Strategy)</a:t>
            </a:r>
            <a:r>
              <a:rPr lang="th-TH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จำนวน </a:t>
            </a:r>
            <a:r>
              <a:rPr lang="en-GB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53</a:t>
            </a:r>
            <a:r>
              <a:rPr lang="th-TH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รายชื่อ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85216" lvl="1" indent="0">
              <a:buNone/>
            </a:pPr>
            <a:r>
              <a:rPr lang="th-TH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โดยสามารถเข้าใช้ฉบับเต็ม (</a:t>
            </a:r>
            <a:r>
              <a:rPr lang="en-GB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Full-text)</a:t>
            </a:r>
            <a:r>
              <a:rPr lang="th-TH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ตั้งแต่ปี </a:t>
            </a:r>
            <a:r>
              <a:rPr lang="en-US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1994 </a:t>
            </a:r>
            <a:r>
              <a:rPr lang="th-TH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จนถึงปีปัจจุบัน</a:t>
            </a:r>
            <a:r>
              <a:rPr lang="en-GB" altLang="en-US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alt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86572" cy="723962"/>
          </a:xfrm>
          <a:prstGeom prst="rect">
            <a:avLst/>
          </a:prstGeom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33400" y="838201"/>
            <a:ext cx="8229600" cy="762000"/>
          </a:xfrm>
          <a:prstGeom prst="rect">
            <a:avLst/>
          </a:prstGeom>
          <a:gradFill>
            <a:gsLst>
              <a:gs pos="100000">
                <a:srgbClr val="00B050"/>
              </a:gs>
              <a:gs pos="100000">
                <a:srgbClr val="A8A8EA"/>
              </a:gs>
            </a:gsLst>
            <a:lin ang="16200000" scaled="1"/>
          </a:gradFill>
          <a:ln>
            <a:solidFill>
              <a:srgbClr val="92D050"/>
            </a:solidFill>
          </a:ln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h-TH" sz="3600" dirty="0">
                <a:solidFill>
                  <a:srgbClr val="000000"/>
                </a:solidFill>
                <a:effectLst/>
                <a:latin typeface="Tahoma" pitchFamily="32" charset="0"/>
                <a:cs typeface="Tahoma" pitchFamily="32" charset="0"/>
              </a:rPr>
              <a:t>รายละเอียดฐานข้อมูล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4265213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133600"/>
            <a:ext cx="5657428" cy="2019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875465"/>
            <a:ext cx="7696200" cy="1029535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วิธีการสืบค้น</a:t>
            </a:r>
            <a:endParaRPr lang="th-TH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2514600"/>
            <a:ext cx="7696200" cy="2819400"/>
          </a:xfrm>
          <a:solidFill>
            <a:srgbClr val="00B050"/>
          </a:solidFill>
        </p:spPr>
        <p:txBody>
          <a:bodyPr anchor="ctr">
            <a:normAutofit/>
          </a:bodyPr>
          <a:lstStyle/>
          <a:p>
            <a:pPr marL="137160" lvl="0" indent="0" algn="thaiDist">
              <a:buNone/>
            </a:pPr>
            <a:r>
              <a:rPr lang="th-TH" sz="2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การสืบค้นแบบรวดเร็ว </a:t>
            </a:r>
            <a:r>
              <a:rPr lang="en-US" sz="2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(Quick Search)</a:t>
            </a:r>
          </a:p>
          <a:p>
            <a:pPr marL="137160" lvl="0" indent="0" algn="thaiDist">
              <a:buNone/>
            </a:pPr>
            <a:r>
              <a:rPr lang="th-TH" sz="2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การสืบค้นแบบเพิ่มเงื่อนไข </a:t>
            </a:r>
            <a:r>
              <a:rPr lang="en-US" sz="2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(Advanced Search)</a:t>
            </a:r>
            <a:endParaRPr lang="th-TH" sz="2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011" y="19019"/>
            <a:ext cx="3486572" cy="7239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4800600" y="166419"/>
            <a:ext cx="4114800" cy="655895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 Search</a:t>
            </a:r>
            <a:endParaRPr lang="th-TH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164" y="5791200"/>
            <a:ext cx="8305799" cy="830997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พิมพ์</a:t>
            </a:r>
            <a:r>
              <a:rPr lang="th-TH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คำค้นลงในช่องใส่คำค้น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คลิก</a:t>
            </a:r>
            <a:r>
              <a:rPr lang="th-TH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ที่ปุ่ม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</a:t>
            </a:r>
            <a:r>
              <a:rPr lang="th-TH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เพื่อทำการสืบค้น </a:t>
            </a:r>
          </a:p>
        </p:txBody>
      </p:sp>
      <p:pic>
        <p:nvPicPr>
          <p:cNvPr id="7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011" y="19019"/>
            <a:ext cx="3486572" cy="723962"/>
          </a:xfrm>
          <a:prstGeom prst="rect">
            <a:avLst/>
          </a:prstGeom>
        </p:spPr>
      </p:pic>
      <p:pic>
        <p:nvPicPr>
          <p:cNvPr id="3" name="Snagit_PPT46C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2" y="990600"/>
            <a:ext cx="8824444" cy="4208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9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52400" y="4972050"/>
            <a:ext cx="8686800" cy="188595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vert="horz" anchor="ctr">
            <a:normAutofit/>
          </a:bodyPr>
          <a:lstStyle/>
          <a:p>
            <a:pPr marL="137160" lvl="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พิมพ์</a:t>
            </a:r>
            <a:r>
              <a:rPr lang="th-TH" sz="2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คำหรือวลีที่ต้องการ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เลือกคำเชื่อมใน</a:t>
            </a: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การสืบค้น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เลือกเขตข้อมูล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(field) </a:t>
            </a: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ที่ต้องการ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ช่วงของปีที่ตีพิมพ์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</a:t>
            </a:r>
            <a:r>
              <a:rPr kumimoji="0" lang="th-TH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the content I have access to </a:t>
            </a: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เพื่อสืบค้นเฉพาะรายการที่สถาบันบอกรับ หรือเฉพาะรายการที่สามารถเข้าดู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text </a:t>
            </a: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ได้เท่านั้น</a:t>
            </a:r>
          </a:p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คลิก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011" y="19019"/>
            <a:ext cx="3486572" cy="723962"/>
          </a:xfrm>
          <a:prstGeom prst="rect">
            <a:avLst/>
          </a:prstGeom>
        </p:spPr>
      </p:pic>
      <p:pic>
        <p:nvPicPr>
          <p:cNvPr id="5" name="Snagit_PPTA99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27322"/>
            <a:ext cx="8839200" cy="4038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029199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22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Boolean Operator</a:t>
            </a:r>
            <a:r>
              <a:rPr lang="th-TH" sz="22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คือการสร้างเงื่อนไขสืบค้น</a:t>
            </a:r>
            <a:endParaRPr lang="en-US" sz="2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รายการผลลัพธ์ต้องปรากกฎทุกคำในเอกสารเดียวกัน</a:t>
            </a:r>
            <a:endParaRPr lang="en-US" sz="2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OR </a:t>
            </a:r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รายการผลลัพธ์ต้องปรากกฎอย่างน้อยหนึ่งคำ</a:t>
            </a:r>
            <a:endParaRPr lang="en-US" sz="2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NOT</a:t>
            </a:r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รายการผลลัพธ์ต้องไม่ปรากกฎคำนี้</a:t>
            </a:r>
            <a:endParaRPr lang="en-US" sz="2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en-US" sz="2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th-TH" sz="22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เครื่องหมายที่ช่วยในการสืบค้น </a:t>
            </a:r>
            <a:r>
              <a:rPr lang="en-US" sz="22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(wildcards)</a:t>
            </a:r>
            <a:endParaRPr lang="en-US" sz="2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ละตัวอักษรตั้งแต่ 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ตัวอักษรเป็นต้นไป ตัวอย่างเช่น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จะค้นหา </a:t>
            </a:r>
            <a:endParaRPr lang="en-US" sz="2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manage manages manager  management 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แทนที่ตัวอักษรเพียงตัวเดียวเท่านั้น ตัวอย่างเช่น 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fib?? </a:t>
            </a:r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จะค้นหา 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fiber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fibre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“…..” </a:t>
            </a:r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ค้นตรงตามตัวที่พิมพ์ ตัวอย่างเข่น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“lung cancer” “stingless bee” “hard of hearing” </a:t>
            </a:r>
            <a:r>
              <a:rPr lang="th-TH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เป็นต้น</a:t>
            </a:r>
            <a:endParaRPr lang="en-US" sz="2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th-TH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011" y="19019"/>
            <a:ext cx="3486572" cy="723962"/>
          </a:xfrm>
          <a:prstGeom prst="rect">
            <a:avLst/>
          </a:prstGeom>
        </p:spPr>
      </p:pic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5301343" y="152400"/>
            <a:ext cx="3545114" cy="62861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vert="horz" anchor="ctr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เทคนิคการสืบค้น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410200"/>
            <a:ext cx="8458200" cy="132343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คลิก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ที่ปุ่ม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Journals &amp; Books 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คลิก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ที่ปุ่ม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Journals 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 Type 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เพื่อแสดงเฉพาะรายชื่อวารสาร หรือ คลิกที่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content I have access tog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เพื่อเลือกแสดงเฉพาะรายชื่อสิ่งพิมพ์เฉพาะที่ได้บอกรับสมาชิกไว้ หรือสามารถเข้าดู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text 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3962400" y="152400"/>
            <a:ext cx="4884057" cy="62861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vert="horz" anchor="ctr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การค้นแบบไล่เรียง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(Browse)</a:t>
            </a:r>
          </a:p>
        </p:txBody>
      </p:sp>
      <p:pic>
        <p:nvPicPr>
          <p:cNvPr id="8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011" y="19019"/>
            <a:ext cx="3486572" cy="723962"/>
          </a:xfrm>
          <a:prstGeom prst="rect">
            <a:avLst/>
          </a:prstGeom>
        </p:spPr>
      </p:pic>
      <p:pic>
        <p:nvPicPr>
          <p:cNvPr id="5" name="Snagit_PPTFC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06701"/>
            <a:ext cx="8109624" cy="4377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599" y="914400"/>
            <a:ext cx="8617858" cy="773373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 anchor="ctr">
            <a:normAutofit/>
          </a:bodyPr>
          <a:lstStyle/>
          <a:p>
            <a:pPr lvl="0"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เลือกแสดงรายชื่อวารสารลำดับตามตัวอักษรของชื่อวารสาร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(Title) 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คลิกตัวอักษรเริ่มต้นของชื่อวารสาร</a:t>
            </a:r>
            <a:endParaRPr lang="en-US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878" y="3733800"/>
            <a:ext cx="5037161" cy="1015663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แสดงรายชื่อวารสารตาม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หัวเรื่อง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(Subject) 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สามารถคลิกที่เครื่องหมาย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หน้าหัวเรื่องที่ต้องการ เพื่อเรียกแสดงหัวเรื่องย่อย 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639" y="1905000"/>
            <a:ext cx="5105400" cy="9144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2514600"/>
            <a:ext cx="2704465" cy="4084661"/>
          </a:xfrm>
          <a:prstGeom prst="rect">
            <a:avLst/>
          </a:prstGeom>
        </p:spPr>
      </p:pic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3657600" y="152400"/>
            <a:ext cx="5188857" cy="62861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vert="horz" anchor="ctr">
            <a:normAutofit fontScale="85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การค้นแบบไล่เรียง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(Browse</a:t>
            </a: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th-TH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รูปภาพ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4011" y="19019"/>
            <a:ext cx="3486572" cy="7239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600" y="914400"/>
            <a:ext cx="3048000" cy="5562600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 anchor="ctr">
            <a:normAutofit/>
          </a:bodyPr>
          <a:lstStyle/>
          <a:p>
            <a:pPr lvl="0"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เลือกแสดงรายชื่อสิ่งพิมพ์ โดยสามารถเลือกแสดงรายชื่อได้ดังนี้ </a:t>
            </a:r>
            <a:endParaRPr lang="en-US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5.1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 Type 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คือ ระบุชนิดของสิ่งพิมพ์ที่ต้องการ เช่น เฉพาะวารสาร เลือก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Journals </a:t>
            </a:r>
          </a:p>
          <a:p>
            <a:pPr>
              <a:buNone/>
            </a:pP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5.2 เลือกแสดงเฉพาะชื่อวารสารที่ได้สิทธิการเข้าดู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วารสารที่ทางสถาบันบอกรับ ให้เลือก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access </a:t>
            </a:r>
          </a:p>
          <a:p>
            <a:pPr>
              <a:buNone/>
            </a:pPr>
            <a:r>
              <a:rPr lang="th-TH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5.3 คลิกที่ชื่อวารสารเพื่อเข้าดูข้อมูลต่างๆ </a:t>
            </a:r>
            <a:endParaRPr lang="th-TH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657600" y="152400"/>
            <a:ext cx="5188857" cy="62861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vert="horz" anchor="ctr">
            <a:normAutofit fontScale="85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การค้นแบบไล่เรียง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(Browse</a:t>
            </a: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th-TH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รูปภาพ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011" y="19019"/>
            <a:ext cx="3486572" cy="72396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73" y="914400"/>
            <a:ext cx="5731510" cy="5562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ปลายสุด">
  <a:themeElements>
    <a:clrScheme name="ปลายสุด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ปลายสุด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ปลายสุด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404</TotalTime>
  <Words>792</Words>
  <Application>Microsoft Office PowerPoint</Application>
  <PresentationFormat>On-screen Show (4:3)</PresentationFormat>
  <Paragraphs>81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Angsana New</vt:lpstr>
      <vt:lpstr>Arial</vt:lpstr>
      <vt:lpstr>Book Antiqua</vt:lpstr>
      <vt:lpstr>Calibri</vt:lpstr>
      <vt:lpstr>Cordia New</vt:lpstr>
      <vt:lpstr>EucrosiaUPC</vt:lpstr>
      <vt:lpstr>FreesiaUPC</vt:lpstr>
      <vt:lpstr>Lucida Sans</vt:lpstr>
      <vt:lpstr>Tahoma</vt:lpstr>
      <vt:lpstr>Wingdings</vt:lpstr>
      <vt:lpstr>Wingdings 2</vt:lpstr>
      <vt:lpstr>Wingdings 3</vt:lpstr>
      <vt:lpstr>ปลายสุด</vt:lpstr>
      <vt:lpstr>การใช้งานฐานข้อมูล Emerald Insight</vt:lpstr>
      <vt:lpstr>PowerPoint Presentation</vt:lpstr>
      <vt:lpstr>วิธีการสืบค้น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ผลลัพธ์การสืบค้น (Search Results)</vt:lpstr>
      <vt:lpstr>PowerPoint Presentation</vt:lpstr>
      <vt:lpstr>PowerPoint Presentation</vt:lpstr>
      <vt:lpstr>PowerPoint Presentation</vt:lpstr>
      <vt:lpstr>PowerPoint Presentation</vt:lpstr>
      <vt:lpstr>การเปิดบัญชีผู้ใช้ส่วนตัว (Creating an Account)</vt:lpstr>
      <vt:lpstr>การสร้างบัญชีผู้ใช้ใหม่</vt:lpstr>
      <vt:lpstr>การสร้างบัญชีผู้ใช้ใหม่</vt:lpstr>
      <vt:lpstr>PowerPoint Presentation</vt:lpstr>
    </vt:vector>
  </TitlesOfParts>
  <Company>BOOKPROMOTION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การใช้งานฐานข้อมูล Emerald Insight</dc:title>
  <dc:creator>BPS</dc:creator>
  <cp:lastModifiedBy>Jirawat Prompron</cp:lastModifiedBy>
  <cp:revision>57</cp:revision>
  <dcterms:created xsi:type="dcterms:W3CDTF">2016-01-22T02:53:13Z</dcterms:created>
  <dcterms:modified xsi:type="dcterms:W3CDTF">2018-02-01T10:38:10Z</dcterms:modified>
</cp:coreProperties>
</file>